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5" r:id="rId5"/>
    <p:sldId id="257" r:id="rId6"/>
    <p:sldId id="296" r:id="rId7"/>
    <p:sldId id="289" r:id="rId8"/>
    <p:sldId id="291" r:id="rId9"/>
    <p:sldId id="290" r:id="rId10"/>
    <p:sldId id="292" r:id="rId11"/>
    <p:sldId id="297" r:id="rId12"/>
    <p:sldId id="293" r:id="rId13"/>
    <p:sldId id="298" r:id="rId14"/>
    <p:sldId id="294" r:id="rId15"/>
    <p:sldId id="299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0A4E1-3DFD-5296-6F2F-E5CFE3355D74}" v="310" dt="2025-06-12T06:43:06.648"/>
    <p1510:client id="{9527E9A9-792D-86E1-3443-CF02790B6A51}" v="595" dt="2025-06-12T06:51:39.203"/>
    <p1510:client id="{989DD69B-3C7A-1A24-EA6F-FD6221C86FF8}" v="133" dt="2025-06-12T07:05:38.796"/>
    <p1510:client id="{A3CACF92-EC20-68BD-3A2E-1A20D8DE5154}" v="82" dt="2025-06-12T06:45:36.779"/>
    <p1510:client id="{A47110D9-50DA-C5FA-58A9-8188E52AD29C}" v="41" dt="2025-06-12T06:52:59.430"/>
    <p1510:client id="{ABE9C9C1-DF2E-41B5-B9F3-843007537284}" v="2" dt="2025-06-12T06:07:13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7146-FF57-5E68-3A09-5A02A80AC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5B3FA-5379-FAED-E8FF-482D6BB2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ABD8-B4C3-AD11-E381-FC70A474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0287E-30F3-052D-F14B-DF0C939D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C9B91-D504-E4CD-2B01-2F5E6062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0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8884-CE44-9379-621A-16E28AEF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3CF8-16B5-DDC0-BD88-1E9B70B3C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98D5-0A85-8867-7D8B-5AD6D3FA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D75E0-245C-1F0D-1BDA-BC5971E3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A262-E52F-C54C-A74E-63D74F09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5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3C71E-9CB9-7E2B-7248-A887D158B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36715-1A6F-3D69-3D24-75CDDA8DE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5B9A-53A5-CEF6-D5EC-126BC6A8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E3A2A-70CD-0B8A-31AE-DBF0019D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954E-588A-6446-FC5E-184AB30C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85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020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512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5408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3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89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5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BAD4-2D3D-6BC7-6A1C-D77A9FF1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8A84-E3E8-559D-96D3-464C45BAC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0592-4D42-A939-476A-10B8F852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01F0-DD42-965D-E171-434AB27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25AE9-7891-2AD2-D1F1-ADC8858C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D00-E6B1-8B21-9624-142238E8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BE24A-077B-19CF-27AD-EDC95F99E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5C0AE-A256-71B0-44EE-AF7F9E04B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4A9C-4AC4-B575-DFBA-076CBDD3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A479F-C5F4-A7FC-8912-40EEB983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94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C805-FA30-77AB-9FA8-98141107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9262-7B22-CD2C-1007-7594B1DBC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9DBC3-1E74-4E44-8547-D4E39E23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99B1A-993B-31D0-3ABE-E8519A58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D508-18E0-4262-F108-4B6C5C38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ECD75-E006-D47F-3148-2A8316B0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9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4046-A6F2-8860-C27D-E2D4D170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BCF1-CB86-3E08-34A8-062FFA4D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22B55-C6DF-EA95-BD59-4EFAC6BB5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CB7CA-F18F-AD65-5621-73DA3237C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5AC04-40BA-A50A-830B-580CD6F9D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11225-570D-A884-9C79-20D7FA6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CF3DF-C8E4-41DA-F877-3217E89E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5A7CF-C3C8-75B6-4678-24EB7F97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BA1C-FE87-68BD-F0A9-3121BBBF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C4D53-79DB-E9C1-548C-B93AB8DA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D72F3-CAEE-CB15-13D0-6648DCD6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24DFC-778E-952D-8204-5AFB5E2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2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DF264-DD64-9A71-4009-BFFA1700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34521-F6FB-A9A2-5B6B-F50B60C8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5798-1CC3-8DB3-30A2-59BB31A7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7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772C-C664-D351-720C-94AAF04C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C79B8-9341-ABFC-378A-0DEC5716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0E5B0-55FC-43EF-48B5-2268EAF7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A72A0-DEA6-5384-608C-C72AE1BF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56327-58C6-C278-623A-961D5088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1926D-29A3-AC83-3DE0-64AF52CF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CF6F-C2D3-E699-6273-3320B971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3B789-BC19-098A-724D-902FC3E7B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9C91A-4A1B-0A4C-EBF3-6031BA35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38739-458D-EB1D-A67B-155010C8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A4F04-D3AE-689B-FFF1-34A628B2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DBEE6-5C97-7F5F-134F-E3DD2321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227F3-F433-84CE-9146-53054D08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46E37-4F8A-8CC3-3A19-811326EF3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6AD35-EAE8-FDA5-160D-B93429AAC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FB9FE-AE65-4554-B35C-100C6DD56DF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35E22-0F87-F60F-D477-B754D7F41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6AD92-3072-6EA7-5FB5-1B1FCBBDE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EDB78E-BECD-4600-B6AB-95569F10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2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40D-4C78-E05E-1E2E-E6859BDC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ato"/>
                <a:ea typeface="Lato"/>
                <a:cs typeface="Lato"/>
              </a:rPr>
              <a:t>Bathroom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1E634-156E-EDCB-5B1E-F0E76950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6984" y="849459"/>
            <a:ext cx="11714628" cy="53822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To build an interactive 3D bathroom model with realistic geometry.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Key components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None/>
            </a:pPr>
            <a:r>
              <a:rPr lang="en-US" b="1">
                <a:latin typeface="Lato"/>
                <a:ea typeface="Lato"/>
                <a:cs typeface="Lato"/>
              </a:rPr>
              <a:t>Interactive Features</a:t>
            </a:r>
            <a:endParaRPr lang="en-US">
              <a:latin typeface="Lato"/>
              <a:ea typeface="Lato"/>
              <a:cs typeface="Lato"/>
            </a:endParaRPr>
          </a:p>
          <a:p>
            <a:pPr>
              <a:buFont typeface="Arial"/>
              <a:buChar char="•"/>
            </a:pPr>
            <a:r>
              <a:rPr lang="en-US">
                <a:latin typeface="Lato"/>
                <a:ea typeface="Lato"/>
                <a:cs typeface="Lato"/>
              </a:rPr>
              <a:t>Press </a:t>
            </a:r>
            <a:r>
              <a:rPr lang="en-US" b="1">
                <a:latin typeface="Lato"/>
                <a:ea typeface="Lato"/>
                <a:cs typeface="Lato"/>
              </a:rPr>
              <a:t>E</a:t>
            </a:r>
            <a:r>
              <a:rPr lang="en-US">
                <a:latin typeface="Lato"/>
                <a:ea typeface="Lato"/>
                <a:cs typeface="Lato"/>
              </a:rPr>
              <a:t> to open/close the door</a:t>
            </a:r>
          </a:p>
          <a:p>
            <a:pPr>
              <a:buFont typeface="Arial"/>
              <a:buChar char="•"/>
            </a:pPr>
            <a:r>
              <a:rPr lang="en-US">
                <a:latin typeface="Lato"/>
                <a:ea typeface="Lato"/>
                <a:cs typeface="Lato"/>
              </a:rPr>
              <a:t>Navigate the scene with </a:t>
            </a:r>
            <a:r>
              <a:rPr lang="en-US" b="1">
                <a:latin typeface="Lato"/>
                <a:ea typeface="Lato"/>
                <a:cs typeface="Lato"/>
              </a:rPr>
              <a:t>W/A/S/D keys</a:t>
            </a:r>
            <a:r>
              <a:rPr lang="en-US">
                <a:latin typeface="Lato"/>
                <a:ea typeface="Lato"/>
                <a:cs typeface="Lato"/>
              </a:rPr>
              <a:t> and </a:t>
            </a:r>
            <a:r>
              <a:rPr lang="en-US" b="1">
                <a:latin typeface="Lato"/>
                <a:ea typeface="Lato"/>
                <a:cs typeface="Lato"/>
              </a:rPr>
              <a:t>mouse controls</a:t>
            </a: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B61A0250-D2D0-DB91-9A7F-35816ACB8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387330"/>
              </p:ext>
            </p:extLst>
          </p:nvPr>
        </p:nvGraphicFramePr>
        <p:xfrm>
          <a:off x="308386" y="1831758"/>
          <a:ext cx="10170786" cy="2510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393">
                  <a:extLst>
                    <a:ext uri="{9D8B030D-6E8A-4147-A177-3AD203B41FA5}">
                      <a16:colId xmlns:a16="http://schemas.microsoft.com/office/drawing/2014/main" val="978657638"/>
                    </a:ext>
                  </a:extLst>
                </a:gridCol>
                <a:gridCol w="5085393">
                  <a:extLst>
                    <a:ext uri="{9D8B030D-6E8A-4147-A177-3AD203B41FA5}">
                      <a16:colId xmlns:a16="http://schemas.microsoft.com/office/drawing/2014/main" val="1329629979"/>
                    </a:ext>
                  </a:extLst>
                </a:gridCol>
              </a:tblGrid>
              <a:tr h="615150">
                <a:tc>
                  <a:txBody>
                    <a:bodyPr/>
                    <a:lstStyle/>
                    <a:p>
                      <a:r>
                        <a:rPr lang="vi-VN" err="1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err="1"/>
                        <a:t>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605162"/>
                  </a:ext>
                </a:extLst>
              </a:tr>
              <a:tr h="615150">
                <a:tc>
                  <a:txBody>
                    <a:bodyPr/>
                    <a:lstStyle/>
                    <a:p>
                      <a:r>
                        <a:rPr lang="vi-VN" err="1"/>
                        <a:t>Room</a:t>
                      </a:r>
                      <a:r>
                        <a:rPr lang="vi-VN"/>
                        <a:t> </a:t>
                      </a:r>
                      <a:r>
                        <a:rPr lang="vi-VN" err="1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 err="1">
                          <a:latin typeface="Arial"/>
                        </a:rPr>
                        <a:t>Floor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walls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door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window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 (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BoxGeometry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)</a:t>
                      </a:r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9676"/>
                  </a:ext>
                </a:extLst>
              </a:tr>
              <a:tr h="6151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 err="1">
                          <a:latin typeface="Arial"/>
                        </a:rPr>
                        <a:t>Furnishings</a:t>
                      </a:r>
                      <a:endParaRPr lang="vi-VN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 err="1">
                          <a:latin typeface="Arial"/>
                        </a:rPr>
                        <a:t>Toilet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bathtub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cabinet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 (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Box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Cone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Plane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geometries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)</a:t>
                      </a:r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50030"/>
                  </a:ext>
                </a:extLst>
              </a:tr>
              <a:tr h="6151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 err="1">
                          <a:latin typeface="Arial"/>
                        </a:rPr>
                        <a:t>Fixtures</a:t>
                      </a:r>
                      <a:endParaRPr lang="vi-VN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sz="1800" b="0" i="0" u="none" strike="noStrike" noProof="0" err="1">
                          <a:latin typeface="Arial"/>
                        </a:rPr>
                        <a:t>Shower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system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sprayer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faucet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 (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Cylinder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,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Box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 </a:t>
                      </a:r>
                      <a:r>
                        <a:rPr lang="vi-VN" sz="1800" b="0" i="0" u="none" strike="noStrike" noProof="0" err="1">
                          <a:latin typeface="Arial"/>
                        </a:rPr>
                        <a:t>geometries</a:t>
                      </a:r>
                      <a:r>
                        <a:rPr lang="vi-VN" sz="1800" b="0" i="0" u="none" strike="noStrike" noProof="0">
                          <a:latin typeface="Arial"/>
                        </a:rPr>
                        <a:t>)</a:t>
                      </a:r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87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1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BC65-8F43-E6E4-9E59-5B0FD9D00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1EF9-B11D-72D6-EA77-434A42E7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Lato"/>
                <a:ea typeface="Lato"/>
                <a:cs typeface="Lato"/>
              </a:rPr>
              <a:t>Swimming pool</a:t>
            </a:r>
            <a:endParaRPr 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F9261-BEAA-261A-0CE7-4098311D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28" t="29661" r="17194" b="-8022"/>
          <a:stretch>
            <a:fillRect/>
          </a:stretch>
        </p:blipFill>
        <p:spPr>
          <a:xfrm>
            <a:off x="6349666" y="2156637"/>
            <a:ext cx="5602929" cy="3421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76219-3974-E717-D820-580367C213CA}"/>
              </a:ext>
            </a:extLst>
          </p:cNvPr>
          <p:cNvSpPr txBox="1"/>
          <p:nvPr/>
        </p:nvSpPr>
        <p:spPr>
          <a:xfrm>
            <a:off x="470256" y="928136"/>
            <a:ext cx="50243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b="1" dirty="0"/>
              <a:t>Components detail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DD47D-59D8-BD00-957E-0D5E3A896808}"/>
              </a:ext>
            </a:extLst>
          </p:cNvPr>
          <p:cNvSpPr txBox="1"/>
          <p:nvPr/>
        </p:nvSpPr>
        <p:spPr>
          <a:xfrm>
            <a:off x="235744" y="1247775"/>
            <a:ext cx="54935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BoxGeometry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For walls, ceilings, floors, panels, planters, stepping stones, and parts of the towel rack.</a:t>
            </a:r>
          </a:p>
          <a:p>
            <a:pPr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PlaneGeometry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For flat surfaces like the main floor and pool bottom.</a:t>
            </a:r>
          </a:p>
          <a:p>
            <a:pPr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SphereGeometry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For bubbles and the floating ball.</a:t>
            </a:r>
          </a:p>
          <a:p>
            <a:pPr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CylinderGeometry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For towel rack bars and supports.</a:t>
            </a:r>
          </a:p>
          <a:p>
            <a:pPr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ShapeGeometry</a:t>
            </a:r>
            <a:r>
              <a:rPr lang="en-US" b="1" dirty="0">
                <a:ea typeface="+mn-lt"/>
                <a:cs typeface="+mn-lt"/>
              </a:rPr>
              <a:t> &amp; </a:t>
            </a:r>
            <a:r>
              <a:rPr lang="en-US" b="1" dirty="0" err="1">
                <a:ea typeface="+mn-lt"/>
                <a:cs typeface="+mn-lt"/>
              </a:rPr>
              <a:t>ExtrudeGeometry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For custom forms like the rounded pool and water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7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8B13-2F5B-E248-A451-00C8BD74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ato"/>
                <a:ea typeface="Lato"/>
                <a:cs typeface="Lato"/>
              </a:rPr>
              <a:t>House</a:t>
            </a:r>
            <a:endParaRPr lang="en-US"/>
          </a:p>
        </p:txBody>
      </p:sp>
      <p:pic>
        <p:nvPicPr>
          <p:cNvPr id="13" name="Content Placeholder 12" descr="A 3d model of a room&#10;&#10;AI-generated content may be incorrect.">
            <a:extLst>
              <a:ext uri="{FF2B5EF4-FFF2-40B4-BE49-F238E27FC236}">
                <a16:creationId xmlns:a16="http://schemas.microsoft.com/office/drawing/2014/main" id="{39E1776C-A43A-C596-94B1-BC809C2B8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617" y="1714468"/>
            <a:ext cx="3470443" cy="2598119"/>
          </a:xfrm>
        </p:spPr>
      </p:pic>
      <p:pic>
        <p:nvPicPr>
          <p:cNvPr id="14" name="Picture 13" descr="A room with a tv and a table&#10;&#10;AI-generated content may be incorrect.">
            <a:extLst>
              <a:ext uri="{FF2B5EF4-FFF2-40B4-BE49-F238E27FC236}">
                <a16:creationId xmlns:a16="http://schemas.microsoft.com/office/drawing/2014/main" id="{B1E5E4C2-9B51-7BDE-31AC-2B03F694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02" y="1715837"/>
            <a:ext cx="3528596" cy="2610852"/>
          </a:xfrm>
          <a:prstGeom prst="rect">
            <a:avLst/>
          </a:prstGeom>
        </p:spPr>
      </p:pic>
      <p:pic>
        <p:nvPicPr>
          <p:cNvPr id="15" name="Picture 14" descr="A room with a table and chairs&#10;&#10;AI-generated content may be incorrect.">
            <a:extLst>
              <a:ext uri="{FF2B5EF4-FFF2-40B4-BE49-F238E27FC236}">
                <a16:creationId xmlns:a16="http://schemas.microsoft.com/office/drawing/2014/main" id="{E06A4CAB-6390-178A-1680-C212EB8D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545" y="1710824"/>
            <a:ext cx="3659439" cy="2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3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013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937012" y="1864422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Final Report</a:t>
            </a:r>
          </a:p>
          <a:p>
            <a:r>
              <a:rPr lang="en-US" sz="3600"/>
              <a:t>Computer Graphic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937012" y="3567623"/>
            <a:ext cx="7342482" cy="2278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Student: Nguyen Van Kiet      – 20224286</a:t>
            </a:r>
            <a:br>
              <a:rPr lang="en-US" sz="2800" b="0"/>
            </a:br>
            <a:r>
              <a:rPr lang="en-US" sz="2800" b="0"/>
              <a:t>                Vu Minh Phuong      – 20224290</a:t>
            </a:r>
            <a:br>
              <a:rPr lang="en-US" sz="2800" b="0"/>
            </a:br>
            <a:r>
              <a:rPr lang="en-US" sz="2800" b="0"/>
              <a:t>                Bui Hoang Giang      – 20224307</a:t>
            </a:r>
          </a:p>
          <a:p>
            <a:r>
              <a:rPr lang="en-US" sz="2800" b="0"/>
              <a:t>                Nguyen Quang Anh – 20213564</a:t>
            </a:r>
          </a:p>
          <a:p>
            <a:r>
              <a:rPr lang="en-US" sz="2800" b="0"/>
              <a:t>                Vu Minh Hien           – 20224311</a:t>
            </a:r>
          </a:p>
          <a:p>
            <a:endParaRPr lang="en-US" sz="2800" b="0"/>
          </a:p>
          <a:p>
            <a:endParaRPr lang="en-US" sz="2800" b="0"/>
          </a:p>
          <a:p>
            <a:endParaRPr lang="en-US" sz="2800" b="0"/>
          </a:p>
          <a:p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BE3D-26A7-E9EA-781D-14429F1F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ato"/>
                <a:ea typeface="Lato"/>
                <a:cs typeface="Lato"/>
              </a:rPr>
              <a:t>Idea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15B8-F060-2CDF-8F03-314DFEE6B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592" y="1868297"/>
            <a:ext cx="10261600" cy="3772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Ø"/>
            </a:pPr>
            <a:endParaRPr lang="en-US" sz="1500">
              <a:latin typeface="Lato"/>
              <a:ea typeface="Lato"/>
              <a:cs typeface="Lato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 err="1">
                <a:latin typeface="Lato"/>
                <a:ea typeface="Lato"/>
                <a:cs typeface="Lato"/>
              </a:rPr>
              <a:t>scene.add</a:t>
            </a:r>
            <a:r>
              <a:rPr lang="en-US" sz="1500">
                <a:latin typeface="Lato"/>
                <a:ea typeface="Lato"/>
                <a:cs typeface="Lato"/>
              </a:rPr>
              <a:t>(...): Adds objects like walls, floor, furniture, lights, and paintings to the 3D scene.</a:t>
            </a:r>
            <a:endParaRPr lang="en-US" sz="1500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>
                <a:latin typeface="Lato"/>
                <a:ea typeface="Lato"/>
                <a:cs typeface="Lato"/>
              </a:rPr>
              <a:t>new </a:t>
            </a:r>
            <a:r>
              <a:rPr lang="en-US" sz="1500" err="1">
                <a:latin typeface="Lato"/>
                <a:ea typeface="Lato"/>
                <a:cs typeface="Lato"/>
              </a:rPr>
              <a:t>THREE.Mesh</a:t>
            </a:r>
            <a:r>
              <a:rPr lang="en-US" sz="1500">
                <a:latin typeface="Lato"/>
                <a:ea typeface="Lato"/>
                <a:cs typeface="Lato"/>
              </a:rPr>
              <a:t>(...): Used to create 3D objects with defined geometry and material.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 err="1">
                <a:latin typeface="Lato"/>
                <a:ea typeface="Lato"/>
                <a:cs typeface="Lato"/>
              </a:rPr>
              <a:t>THREE.Group</a:t>
            </a:r>
            <a:r>
              <a:rPr lang="en-US" sz="1500">
                <a:latin typeface="Lato"/>
                <a:ea typeface="Lato"/>
                <a:cs typeface="Lato"/>
              </a:rPr>
              <a:t>(): Groups multiple objects (e.g., bed, speaker) for easier management and transformation.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 err="1">
                <a:latin typeface="Lato"/>
                <a:ea typeface="Lato"/>
                <a:cs typeface="Lato"/>
              </a:rPr>
              <a:t>updatePerson</a:t>
            </a:r>
            <a:r>
              <a:rPr lang="en-US" sz="1500">
                <a:latin typeface="Lato"/>
                <a:ea typeface="Lato"/>
                <a:cs typeface="Lato"/>
              </a:rPr>
              <a:t>(): An animation function that updates the character's movement by changing position and rotation.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 err="1">
                <a:latin typeface="Lato"/>
                <a:ea typeface="Lato"/>
                <a:cs typeface="Lato"/>
              </a:rPr>
              <a:t>musicToggleButton.addEventListener</a:t>
            </a:r>
            <a:r>
              <a:rPr lang="en-US" sz="1500">
                <a:latin typeface="Lato"/>
                <a:ea typeface="Lato"/>
                <a:cs typeface="Lato"/>
              </a:rPr>
              <a:t>(...): Attaches a click event to toggle background music using </a:t>
            </a:r>
            <a:r>
              <a:rPr lang="en-US" sz="1500" err="1">
                <a:latin typeface="Lato"/>
                <a:ea typeface="Lato"/>
                <a:cs typeface="Lato"/>
              </a:rPr>
              <a:t>THREE.Audio</a:t>
            </a:r>
            <a:r>
              <a:rPr lang="en-US" sz="1500">
                <a:latin typeface="Lato"/>
                <a:ea typeface="Lato"/>
                <a:cs typeface="Lato"/>
              </a:rPr>
              <a:t>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>
                <a:latin typeface="Lato"/>
                <a:ea typeface="Lato"/>
                <a:cs typeface="Lato"/>
              </a:rPr>
              <a:t>new </a:t>
            </a:r>
            <a:r>
              <a:rPr lang="en-US" sz="1500" err="1">
                <a:latin typeface="Lato"/>
                <a:ea typeface="Lato"/>
                <a:cs typeface="Lato"/>
              </a:rPr>
              <a:t>THREE.SpotLight</a:t>
            </a:r>
            <a:r>
              <a:rPr lang="en-US" sz="1500">
                <a:latin typeface="Lato"/>
                <a:ea typeface="Lato"/>
                <a:cs typeface="Lato"/>
              </a:rPr>
              <a:t>(...), </a:t>
            </a:r>
            <a:r>
              <a:rPr lang="en-US" sz="1500" err="1">
                <a:latin typeface="Lato"/>
                <a:ea typeface="Lato"/>
                <a:cs typeface="Lato"/>
              </a:rPr>
              <a:t>DirectionalLight</a:t>
            </a:r>
            <a:r>
              <a:rPr lang="en-US" sz="1500">
                <a:latin typeface="Lato"/>
                <a:ea typeface="Lato"/>
                <a:cs typeface="Lato"/>
              </a:rPr>
              <a:t>, </a:t>
            </a:r>
            <a:r>
              <a:rPr lang="en-US" sz="1500" err="1">
                <a:latin typeface="Lato"/>
                <a:ea typeface="Lato"/>
                <a:cs typeface="Lato"/>
              </a:rPr>
              <a:t>AmbientLight</a:t>
            </a:r>
            <a:r>
              <a:rPr lang="en-US" sz="1500">
                <a:latin typeface="Lato"/>
                <a:ea typeface="Lato"/>
                <a:cs typeface="Lato"/>
              </a:rPr>
              <a:t>: Creates light sources simulating natural light and indoor lighting.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 err="1">
                <a:latin typeface="Lato"/>
                <a:ea typeface="Lato"/>
                <a:cs typeface="Lato"/>
              </a:rPr>
              <a:t>THREE.TextureLoader</a:t>
            </a:r>
            <a:r>
              <a:rPr lang="en-US" sz="1500">
                <a:latin typeface="Lato"/>
                <a:ea typeface="Lato"/>
                <a:cs typeface="Lato"/>
              </a:rPr>
              <a:t>().load(...): Applies textures to objects like wall paintings or other surfaces.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500">
                <a:latin typeface="Lato"/>
                <a:ea typeface="Lato"/>
                <a:cs typeface="Lato"/>
              </a:rPr>
              <a:t>The entire scene uses </a:t>
            </a:r>
            <a:r>
              <a:rPr lang="en-US" sz="1500" err="1">
                <a:latin typeface="Lato"/>
                <a:ea typeface="Lato"/>
                <a:cs typeface="Lato"/>
              </a:rPr>
              <a:t>PerspectiveCamera</a:t>
            </a:r>
            <a:r>
              <a:rPr lang="en-US" sz="1500">
                <a:latin typeface="Lato"/>
                <a:ea typeface="Lato"/>
                <a:cs typeface="Lato"/>
              </a:rPr>
              <a:t> to simulate a realistic point of view, combining lighting effects and reflective materials to enhance realism.</a:t>
            </a:r>
            <a:endParaRPr lang="en-US"/>
          </a:p>
          <a:p>
            <a:pPr algn="just">
              <a:buFont typeface="Wingdings" panose="020B0604020202020204" pitchFamily="34" charset="0"/>
              <a:buChar char="Ø"/>
            </a:pPr>
            <a:endParaRPr lang="en-US" sz="1500"/>
          </a:p>
          <a:p>
            <a:pPr algn="just">
              <a:buFont typeface="Wingdings" panose="020B0604020202020204" pitchFamily="34" charset="0"/>
              <a:buChar char="Ø"/>
            </a:pPr>
            <a:endParaRPr lang="en-US" sz="1500">
              <a:latin typeface="Lato"/>
              <a:ea typeface="Lato"/>
              <a:cs typeface="Lato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1319682-3BFD-CCD6-1895-8705A3DDE1BA}"/>
              </a:ext>
            </a:extLst>
          </p:cNvPr>
          <p:cNvSpPr txBox="1"/>
          <p:nvPr/>
        </p:nvSpPr>
        <p:spPr>
          <a:xfrm>
            <a:off x="669591" y="1195911"/>
            <a:ext cx="10261600" cy="1351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1500">
                <a:latin typeface="Lato"/>
                <a:ea typeface="+mn-lt"/>
                <a:cs typeface="+mn-lt"/>
              </a:rPr>
              <a:t> This project recreates a cozy and lively bedroom environment using Three.js, combining 3D modeling, lighting, sound, and animated characters.</a:t>
            </a:r>
            <a:endParaRPr lang="vi-VN" sz="1500">
              <a:latin typeface="Lato"/>
              <a:ea typeface="+mn-lt"/>
              <a:cs typeface="Arial"/>
            </a:endParaRPr>
          </a:p>
          <a:p>
            <a:pPr algn="just">
              <a:buFont typeface="Arial"/>
              <a:buChar char="•"/>
            </a:pPr>
            <a:r>
              <a:rPr lang="en-US" sz="1500">
                <a:latin typeface="Lato"/>
                <a:ea typeface="+mn-lt"/>
                <a:cs typeface="+mn-lt"/>
              </a:rPr>
              <a:t> The project utilizes Three.js to build the scene and implement effects. Some key functions and code snippets used include:</a:t>
            </a:r>
            <a:endParaRPr lang="en-US">
              <a:latin typeface="Lato"/>
              <a:ea typeface="+mn-lt"/>
              <a:cs typeface="+mn-lt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50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1330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62B2-C4EA-AA5B-2A4B-3E7F7788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FF440-15BF-E4CA-2508-B27B8098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96A45-7FF8-0BB0-370F-5B2736D46B5D}"/>
              </a:ext>
            </a:extLst>
          </p:cNvPr>
          <p:cNvSpPr txBox="1"/>
          <p:nvPr/>
        </p:nvSpPr>
        <p:spPr>
          <a:xfrm>
            <a:off x="0" y="798491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4 rooms:</a:t>
            </a:r>
          </a:p>
          <a:p>
            <a:r>
              <a:rPr lang="en-US" sz="2800"/>
              <a:t>	- Livingroom</a:t>
            </a:r>
          </a:p>
          <a:p>
            <a:r>
              <a:rPr lang="en-US" sz="2800"/>
              <a:t>	- Bedroom</a:t>
            </a:r>
          </a:p>
          <a:p>
            <a:r>
              <a:rPr lang="en-US" sz="2800"/>
              <a:t>	- Kitchen</a:t>
            </a:r>
          </a:p>
          <a:p>
            <a:r>
              <a:rPr lang="en-US" sz="2800"/>
              <a:t>	- Bathroom</a:t>
            </a:r>
          </a:p>
          <a:p>
            <a:r>
              <a:rPr lang="en-US" sz="2800"/>
              <a:t>And a swimming pool</a:t>
            </a:r>
          </a:p>
        </p:txBody>
      </p:sp>
    </p:spTree>
    <p:extLst>
      <p:ext uri="{BB962C8B-B14F-4D97-AF65-F5344CB8AC3E}">
        <p14:creationId xmlns:p14="http://schemas.microsoft.com/office/powerpoint/2010/main" val="381454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43B1-13C2-3F69-D03A-D570C05D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9600-2048-7B81-0470-43104C5F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Lato"/>
                <a:ea typeface="Lato"/>
                <a:cs typeface="Lato"/>
              </a:rPr>
              <a:t>Living room</a:t>
            </a:r>
            <a:endParaRPr lang="en-US" sz="3200"/>
          </a:p>
        </p:txBody>
      </p:sp>
      <p:pic>
        <p:nvPicPr>
          <p:cNvPr id="3" name="Picture 2" descr="A room with a tv and a table&#10;&#10;AI-generated content may be incorrect.">
            <a:extLst>
              <a:ext uri="{FF2B5EF4-FFF2-40B4-BE49-F238E27FC236}">
                <a16:creationId xmlns:a16="http://schemas.microsoft.com/office/drawing/2014/main" id="{32990B88-58CF-3CDC-79F7-E0A328EE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63" y="1709541"/>
            <a:ext cx="10387264" cy="41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7AC6-D99B-5224-1673-6537C87C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Lato"/>
                <a:ea typeface="Lato"/>
                <a:cs typeface="Lato"/>
              </a:rPr>
              <a:t>Bedroom</a:t>
            </a:r>
            <a:endParaRPr lang="en-US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03C59-8095-EEBB-2A41-D98B92A1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4" y="1191321"/>
            <a:ext cx="9389806" cy="47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97C9C-3571-69BA-4AFF-30766AB32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2EE3-E866-A27D-E148-EF65D0EA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Lato"/>
                <a:ea typeface="Lato"/>
                <a:cs typeface="Lato"/>
              </a:rPr>
              <a:t>Kitchen</a:t>
            </a:r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D07F5-BF16-8694-C73B-CFC778DF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6" y="1145511"/>
            <a:ext cx="9379974" cy="47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5B65-A7AE-1C80-6A61-ED03A69A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Lato"/>
                <a:ea typeface="Lato"/>
                <a:cs typeface="Lato"/>
              </a:rPr>
              <a:t>Kitchen</a:t>
            </a:r>
            <a:endParaRPr lang="en-US"/>
          </a:p>
        </p:txBody>
      </p:sp>
      <p:pic>
        <p:nvPicPr>
          <p:cNvPr id="5" name="Picture 4" descr="A pot with water and carrots on a blue surface&#10;&#10;AI-generated content may be incorrect.">
            <a:extLst>
              <a:ext uri="{FF2B5EF4-FFF2-40B4-BE49-F238E27FC236}">
                <a16:creationId xmlns:a16="http://schemas.microsoft.com/office/drawing/2014/main" id="{B44BED57-4854-8A70-9029-E84B5C1C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5" y="832022"/>
            <a:ext cx="2819401" cy="2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55782-087C-2CB1-9E9A-D6F707B6A5D2}"/>
              </a:ext>
            </a:extLst>
          </p:cNvPr>
          <p:cNvSpPr txBox="1"/>
          <p:nvPr/>
        </p:nvSpPr>
        <p:spPr>
          <a:xfrm>
            <a:off x="96608" y="3188082"/>
            <a:ext cx="31653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-Flame rings flicker </a:t>
            </a:r>
            <a:r>
              <a:rPr lang="en-US" err="1"/>
              <a:t>Math.sin</a:t>
            </a:r>
            <a:r>
              <a:rPr lang="en-US"/>
              <a:t>(t)</a:t>
            </a:r>
          </a:p>
          <a:p>
            <a:r>
              <a:rPr lang="en-US"/>
              <a:t>-Water boil </a:t>
            </a:r>
            <a:r>
              <a:rPr lang="en-US" err="1"/>
              <a:t>Math.sin</a:t>
            </a:r>
            <a:r>
              <a:rPr lang="en-US"/>
              <a:t>(t)</a:t>
            </a:r>
          </a:p>
          <a:p>
            <a:endParaRPr lang="en-US"/>
          </a:p>
          <a:p>
            <a:r>
              <a:rPr lang="en-US"/>
              <a:t>-Sizzling sound</a:t>
            </a:r>
          </a:p>
          <a:p>
            <a:r>
              <a:rPr lang="en-US"/>
              <a:t>-Boiling water sound</a:t>
            </a:r>
          </a:p>
        </p:txBody>
      </p:sp>
      <p:pic>
        <p:nvPicPr>
          <p:cNvPr id="7" name="Picture 6" descr="A light fixture on a wall&#10;&#10;AI-generated content may be incorrect.">
            <a:extLst>
              <a:ext uri="{FF2B5EF4-FFF2-40B4-BE49-F238E27FC236}">
                <a16:creationId xmlns:a16="http://schemas.microsoft.com/office/drawing/2014/main" id="{85E0A7E2-8F8B-4350-4CB4-C529F145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75" y="829447"/>
            <a:ext cx="2556045" cy="1965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4CDBD-6E04-E57D-B661-D03B039660FD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-</a:t>
            </a:r>
            <a:r>
              <a:rPr lang="en-US" err="1">
                <a:cs typeface="Segoe UI"/>
              </a:rPr>
              <a:t>PointLight</a:t>
            </a:r>
            <a:r>
              <a:rPr lang="en-US">
                <a:cs typeface="Segoe UI"/>
              </a:rPr>
              <a:t> at the light bulb</a:t>
            </a:r>
          </a:p>
          <a:p>
            <a:r>
              <a:rPr lang="en-US">
                <a:cs typeface="Segoe UI"/>
              </a:rPr>
              <a:t>-Ambient light</a:t>
            </a:r>
          </a:p>
        </p:txBody>
      </p:sp>
      <p:pic>
        <p:nvPicPr>
          <p:cNvPr id="11" name="Picture 10" descr="A kitchen with a table and chairs&#10;&#10;AI-generated content may be incorrect.">
            <a:extLst>
              <a:ext uri="{FF2B5EF4-FFF2-40B4-BE49-F238E27FC236}">
                <a16:creationId xmlns:a16="http://schemas.microsoft.com/office/drawing/2014/main" id="{31AF082A-43BA-5197-929F-9DD5DE1C8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6" y="932034"/>
            <a:ext cx="2010291" cy="1863554"/>
          </a:xfrm>
          <a:prstGeom prst="rect">
            <a:avLst/>
          </a:prstGeom>
        </p:spPr>
      </p:pic>
      <p:pic>
        <p:nvPicPr>
          <p:cNvPr id="13" name="Picture 12" descr="A table and chairs in a room&#10;&#10;AI-generated content may be incorrect.">
            <a:extLst>
              <a:ext uri="{FF2B5EF4-FFF2-40B4-BE49-F238E27FC236}">
                <a16:creationId xmlns:a16="http://schemas.microsoft.com/office/drawing/2014/main" id="{A7AD6D73-3653-CB60-E9F4-4DC3D37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782" y="929268"/>
            <a:ext cx="2357219" cy="1851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4BFF14-6697-4CC4-8FF5-E5BAC9867A50}"/>
              </a:ext>
            </a:extLst>
          </p:cNvPr>
          <p:cNvSpPr txBox="1"/>
          <p:nvPr/>
        </p:nvSpPr>
        <p:spPr>
          <a:xfrm>
            <a:off x="7839094" y="3146678"/>
            <a:ext cx="42783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-2 cameras, switch by key 'c'</a:t>
            </a:r>
          </a:p>
          <a:p>
            <a:r>
              <a:rPr lang="en-US"/>
              <a:t>-</a:t>
            </a:r>
            <a:r>
              <a:rPr lang="en-US" err="1"/>
              <a:t>OrbitControls</a:t>
            </a:r>
            <a:r>
              <a:rPr lang="en-US"/>
              <a:t> for camera2</a:t>
            </a:r>
          </a:p>
        </p:txBody>
      </p:sp>
    </p:spTree>
    <p:extLst>
      <p:ext uri="{BB962C8B-B14F-4D97-AF65-F5344CB8AC3E}">
        <p14:creationId xmlns:p14="http://schemas.microsoft.com/office/powerpoint/2010/main" val="54458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0A729-AC28-7ACC-D545-933DEFB4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B765-8A67-479E-D38A-69B4DCC1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Lato"/>
                <a:ea typeface="Lato"/>
                <a:cs typeface="Lato"/>
              </a:rPr>
              <a:t>Bathroom – Page 1</a:t>
            </a: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654C0-E471-6AB3-05D4-7A75899FDDA6}"/>
              </a:ext>
            </a:extLst>
          </p:cNvPr>
          <p:cNvSpPr txBox="1"/>
          <p:nvPr/>
        </p:nvSpPr>
        <p:spPr>
          <a:xfrm>
            <a:off x="0" y="1360656"/>
            <a:ext cx="357671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/>
              <a:t>Project maker:</a:t>
            </a:r>
            <a:endParaRPr lang="vi-VN"/>
          </a:p>
          <a:p>
            <a:pPr algn="ctr"/>
            <a:r>
              <a:rPr lang="en-US" sz="2800"/>
              <a:t> Bui Hoang Giang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9EB50-9207-F47C-09F8-C0E515C9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74" y="1262333"/>
            <a:ext cx="8603226" cy="45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6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5950b8-cc20-4b12-94f0-0f10ff6a6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6AD9C3C0A18A4CB4E623A847940151" ma:contentTypeVersion="13" ma:contentTypeDescription="Create a new document." ma:contentTypeScope="" ma:versionID="9733bed9acce6791b6eb0f59755d0ca7">
  <xsd:schema xmlns:xsd="http://www.w3.org/2001/XMLSchema" xmlns:xs="http://www.w3.org/2001/XMLSchema" xmlns:p="http://schemas.microsoft.com/office/2006/metadata/properties" xmlns:ns3="d75950b8-cc20-4b12-94f0-0f10ff6a63e2" xmlns:ns4="9324405d-ea1e-43bc-a33f-0db1eb5beaf5" targetNamespace="http://schemas.microsoft.com/office/2006/metadata/properties" ma:root="true" ma:fieldsID="5c5c740329149d6bde086a1489007f5b" ns3:_="" ns4:_="">
    <xsd:import namespace="d75950b8-cc20-4b12-94f0-0f10ff6a63e2"/>
    <xsd:import namespace="9324405d-ea1e-43bc-a33f-0db1eb5bea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5950b8-cc20-4b12-94f0-0f10ff6a6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4405d-ea1e-43bc-a33f-0db1eb5beaf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92614C-4562-435E-9D1F-E685CD588D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3F422F-40F0-4757-8A40-66FC73BBB261}">
  <ds:schemaRefs>
    <ds:schemaRef ds:uri="9324405d-ea1e-43bc-a33f-0db1eb5beaf5"/>
    <ds:schemaRef ds:uri="d75950b8-cc20-4b12-94f0-0f10ff6a63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4B479A4-11ED-439C-B4D1-A2334EB650BD}">
  <ds:schemaRefs>
    <ds:schemaRef ds:uri="9324405d-ea1e-43bc-a33f-0db1eb5beaf5"/>
    <ds:schemaRef ds:uri="d75950b8-cc20-4b12-94f0-0f10ff6a63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Idea</vt:lpstr>
      <vt:lpstr>DESIGN</vt:lpstr>
      <vt:lpstr>Living room</vt:lpstr>
      <vt:lpstr>Bedroom</vt:lpstr>
      <vt:lpstr>Kitchen</vt:lpstr>
      <vt:lpstr>Kitchen</vt:lpstr>
      <vt:lpstr>Bathroom – Page 1</vt:lpstr>
      <vt:lpstr>Bathroom</vt:lpstr>
      <vt:lpstr>Swimming pool</vt:lpstr>
      <vt:lpstr>House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Quang Anh 20213564</dc:creator>
  <cp:revision>73</cp:revision>
  <dcterms:created xsi:type="dcterms:W3CDTF">2025-03-03T10:06:37Z</dcterms:created>
  <dcterms:modified xsi:type="dcterms:W3CDTF">2025-06-12T07:09:18Z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0x0101001D6AD9C3C0A18A4CB4E623A847940151</vt:lpwstr>
  </property>
</Properties>
</file>